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394" r:id="rId3"/>
    <p:sldId id="493" r:id="rId4"/>
    <p:sldId id="425" r:id="rId5"/>
    <p:sldId id="513" r:id="rId6"/>
    <p:sldId id="494" r:id="rId7"/>
    <p:sldId id="498" r:id="rId8"/>
    <p:sldId id="512" r:id="rId9"/>
    <p:sldId id="497" r:id="rId10"/>
    <p:sldId id="500" r:id="rId11"/>
    <p:sldId id="507" r:id="rId12"/>
    <p:sldId id="509" r:id="rId13"/>
    <p:sldId id="510" r:id="rId14"/>
    <p:sldId id="506" r:id="rId15"/>
    <p:sldId id="501" r:id="rId16"/>
    <p:sldId id="502" r:id="rId17"/>
    <p:sldId id="503" r:id="rId18"/>
    <p:sldId id="504" r:id="rId19"/>
    <p:sldId id="505" r:id="rId20"/>
    <p:sldId id="508" r:id="rId21"/>
    <p:sldId id="511" r:id="rId22"/>
  </p:sldIdLst>
  <p:sldSz cx="9144000" cy="6858000" type="screen4x3"/>
  <p:notesSz cx="7034213" cy="92837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6699"/>
    <a:srgbClr val="333300"/>
    <a:srgbClr val="FF6600"/>
    <a:srgbClr val="FF9900"/>
    <a:srgbClr val="99CC00"/>
    <a:srgbClr val="3399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2" autoAdjust="0"/>
    <p:restoredTop sz="94740"/>
  </p:normalViewPr>
  <p:slideViewPr>
    <p:cSldViewPr>
      <p:cViewPr>
        <p:scale>
          <a:sx n="110" d="100"/>
          <a:sy n="110" d="100"/>
        </p:scale>
        <p:origin x="2312" y="4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33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</c:plotArea>
    <c:legend>
      <c:legendPos val="r"/>
      <c:layout/>
      <c:overlay val="0"/>
      <c:txPr>
        <a:bodyPr/>
        <a:lstStyle/>
        <a:p>
          <a:pPr>
            <a:defRPr sz="14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8000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1" tIns="46621" rIns="93241" bIns="46621" numCol="1" anchor="t" anchorCtr="0" compatLnSpc="1">
            <a:prstTxWarp prst="textNoShape">
              <a:avLst/>
            </a:prstTxWarp>
          </a:bodyPr>
          <a:lstStyle>
            <a:lvl1pPr defTabSz="931863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84625" y="0"/>
            <a:ext cx="3048000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1" tIns="46621" rIns="93241" bIns="46621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9697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3263" y="4410075"/>
            <a:ext cx="5627687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1" tIns="46621" rIns="93241" bIns="4662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18563"/>
            <a:ext cx="3048000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1" tIns="46621" rIns="93241" bIns="46621" numCol="1" anchor="b" anchorCtr="0" compatLnSpc="1">
            <a:prstTxWarp prst="textNoShape">
              <a:avLst/>
            </a:prstTxWarp>
          </a:bodyPr>
          <a:lstStyle>
            <a:lvl1pPr defTabSz="931863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84625" y="8818563"/>
            <a:ext cx="3048000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1" tIns="46621" rIns="93241" bIns="46621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cs typeface="+mn-cs"/>
              </a:defRPr>
            </a:lvl1pPr>
          </a:lstStyle>
          <a:p>
            <a:pPr>
              <a:defRPr/>
            </a:pPr>
            <a:fld id="{80144ADC-8002-C24D-950E-FC01BE873D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9598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E74EB1A-9EBF-9D48-B623-D479C35064E5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5388" y="695325"/>
            <a:ext cx="4641850" cy="3481388"/>
          </a:xfrm>
          <a:ln/>
        </p:spPr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3263" y="4410075"/>
            <a:ext cx="5627687" cy="41783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253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53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3186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CE0492D-9B3F-EC4A-9CAA-C1E80F4C4CDA}" type="slidenum">
              <a:rPr lang="en-US" sz="1200"/>
              <a:pPr eaLnBrk="1" hangingPunct="1"/>
              <a:t>3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14636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5388" y="695325"/>
            <a:ext cx="4641850" cy="3481388"/>
          </a:xfrm>
          <a:ln/>
        </p:spPr>
      </p:sp>
      <p:sp>
        <p:nvSpPr>
          <p:cNvPr id="245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3263" y="4410075"/>
            <a:ext cx="5627687" cy="41783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5388" y="695325"/>
            <a:ext cx="4641850" cy="3481388"/>
          </a:xfrm>
          <a:ln/>
        </p:spPr>
      </p:sp>
      <p:sp>
        <p:nvSpPr>
          <p:cNvPr id="245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3263" y="4410075"/>
            <a:ext cx="5627687" cy="41783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5388" y="695325"/>
            <a:ext cx="4641850" cy="3481388"/>
          </a:xfrm>
          <a:ln/>
        </p:spPr>
      </p:sp>
      <p:sp>
        <p:nvSpPr>
          <p:cNvPr id="245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3263" y="4410075"/>
            <a:ext cx="5627687" cy="4178300"/>
          </a:xfrm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1"/>
          <p:cNvSpPr>
            <a:spLocks noChangeShapeType="1"/>
          </p:cNvSpPr>
          <p:nvPr userDrawn="1"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47"/>
          <p:cNvSpPr>
            <a:spLocks noChangeShapeType="1"/>
          </p:cNvSpPr>
          <p:nvPr userDrawn="1"/>
        </p:nvSpPr>
        <p:spPr bwMode="auto">
          <a:xfrm>
            <a:off x="304800" y="2819400"/>
            <a:ext cx="82296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6" name="Picture 48" descr="ucr_seal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914400"/>
            <a:ext cx="12192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9" descr="ucr_logo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4763"/>
            <a:ext cx="1676400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94" name="Rectangle 42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 algn="r"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23595" name="Rectangle 43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3200"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8" name="Rectangle 4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4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CE02EF-1AFD-A540-BD97-7EF02336C5C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701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4CC016-DEB1-074B-BA43-8EAC20DE41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216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2238"/>
            <a:ext cx="2057400" cy="60086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2238"/>
            <a:ext cx="6019800" cy="60086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9AEA28-C34B-EF4F-A15A-3A15244FB2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557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856518-8D82-F944-B5C2-E1CC6F22FD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12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7772400" cy="8683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228600" y="1295400"/>
            <a:ext cx="8686800" cy="49530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0BF127-4CFF-A448-B111-1D7A133004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49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7772400" cy="8683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28600" y="1295400"/>
            <a:ext cx="42672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95400"/>
            <a:ext cx="4267200" cy="2400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848100"/>
            <a:ext cx="4267200" cy="2400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B59A6C-18A0-FC47-B9DA-3300BF8DA7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66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F6D7A7-BA01-3C4F-AB60-F232731EA8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74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3679B9-CE42-974D-B40F-69698A0125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12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1B8819-B823-0945-80EE-940E5319D8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314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5CFA9A-D790-414F-BEB4-D577B2D02C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80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9AC7F3-9CDD-FD40-A6FC-E70DD48E77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60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CC53A8-2B46-7D4C-B2E6-B55FA61A43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30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4001D6-3646-604C-AE3E-EEF7100066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30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4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16FEBE-AA7A-E44E-94FD-B81E32BCB9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734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40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0"/>
            <a:ext cx="7772400" cy="8683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4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295400"/>
            <a:ext cx="8686800" cy="495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570" name="Rectangle 4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00800"/>
            <a:ext cx="2133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2572" name="Rectangle 4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24600"/>
            <a:ext cx="2133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cs typeface="+mn-cs"/>
              </a:defRPr>
            </a:lvl1pPr>
          </a:lstStyle>
          <a:p>
            <a:pPr>
              <a:defRPr/>
            </a:pPr>
            <a:fld id="{BB254B04-EC25-3740-901A-5E8C7EE117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45" descr="ucr_seal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304800"/>
            <a:ext cx="95250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  <p:sldLayoutId id="2147483819" r:id="rId12"/>
    <p:sldLayoutId id="2147483820" r:id="rId13"/>
    <p:sldLayoutId id="2147483821" r:id="rId14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charset="0"/>
        <a:buChar char="l"/>
        <a:defRPr sz="3000">
          <a:solidFill>
            <a:srgbClr val="333300"/>
          </a:solidFill>
          <a:latin typeface="+mn-lt"/>
          <a:ea typeface="ＭＳ Ｐゴシック" charset="0"/>
          <a:cs typeface="ＭＳ Ｐゴシック" charset="0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l"/>
        <a:defRPr sz="2600">
          <a:solidFill>
            <a:srgbClr val="006699"/>
          </a:solidFill>
          <a:latin typeface="+mn-lt"/>
          <a:ea typeface="ＭＳ Ｐゴシック" charset="0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0"/>
        <a:buChar char="l"/>
        <a:defRPr sz="2300">
          <a:solidFill>
            <a:schemeClr val="hlink"/>
          </a:solidFill>
          <a:latin typeface="+mn-lt"/>
          <a:ea typeface="ＭＳ Ｐゴシック" charset="0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charset="0"/>
        <a:buChar char="§"/>
        <a:defRPr sz="2000">
          <a:solidFill>
            <a:srgbClr val="333300"/>
          </a:solidFill>
          <a:latin typeface="+mn-lt"/>
          <a:ea typeface="ＭＳ Ｐゴシック" charset="0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0"/>
        <a:buChar char="§"/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558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130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29702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4274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ipy.or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3124200" y="3200400"/>
            <a:ext cx="3973513" cy="2894013"/>
          </a:xfrm>
        </p:spPr>
        <p:txBody>
          <a:bodyPr/>
          <a:lstStyle/>
          <a:p>
            <a:pPr algn="ctr">
              <a:defRPr/>
            </a:pPr>
            <a:r>
              <a:rPr lang="en-US" sz="2000" b="1" dirty="0" smtClean="0">
                <a:cs typeface="+mn-cs"/>
              </a:rPr>
              <a:t>Hengyang Zhao</a:t>
            </a:r>
            <a:r>
              <a:rPr lang="en-US" sz="2000" dirty="0" smtClean="0">
                <a:cs typeface="+mn-cs"/>
              </a:rPr>
              <a:t>, Daniel Quach,</a:t>
            </a:r>
          </a:p>
          <a:p>
            <a:pPr algn="ctr">
              <a:defRPr/>
            </a:pPr>
            <a:r>
              <a:rPr lang="en-US" sz="2000" dirty="0" smtClean="0">
                <a:cs typeface="+mn-cs"/>
              </a:rPr>
              <a:t> Shujuan Wang, Hai Wang, </a:t>
            </a:r>
          </a:p>
          <a:p>
            <a:pPr algn="ctr">
              <a:defRPr/>
            </a:pPr>
            <a:r>
              <a:rPr lang="en-US" sz="2000" dirty="0" smtClean="0">
                <a:cs typeface="+mn-cs"/>
              </a:rPr>
              <a:t>Hai-</a:t>
            </a:r>
            <a:r>
              <a:rPr lang="en-US" sz="2000" dirty="0" err="1">
                <a:cs typeface="+mn-cs"/>
              </a:rPr>
              <a:t>B</a:t>
            </a:r>
            <a:r>
              <a:rPr lang="en-US" sz="2000" dirty="0" err="1" smtClean="0">
                <a:cs typeface="+mn-cs"/>
              </a:rPr>
              <a:t>ao</a:t>
            </a:r>
            <a:r>
              <a:rPr lang="en-US" sz="2000" dirty="0" smtClean="0">
                <a:cs typeface="+mn-cs"/>
              </a:rPr>
              <a:t> Chen, </a:t>
            </a:r>
            <a:r>
              <a:rPr lang="en-US" sz="2000" dirty="0" err="1" smtClean="0">
                <a:cs typeface="+mn-cs"/>
              </a:rPr>
              <a:t>Xin</a:t>
            </a:r>
            <a:r>
              <a:rPr lang="en-US" sz="2000" dirty="0" smtClean="0">
                <a:cs typeface="+mn-cs"/>
              </a:rPr>
              <a:t> Li,</a:t>
            </a:r>
          </a:p>
          <a:p>
            <a:pPr algn="ctr">
              <a:defRPr/>
            </a:pPr>
            <a:r>
              <a:rPr lang="en-US" sz="2000" dirty="0" smtClean="0">
                <a:cs typeface="+mn-cs"/>
              </a:rPr>
              <a:t>Sheldon, X.-D. Tan</a:t>
            </a:r>
          </a:p>
          <a:p>
            <a:pPr algn="ctr">
              <a:defRPr/>
            </a:pPr>
            <a:endParaRPr lang="en-US" sz="8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ea typeface="FangSong" pitchFamily="49" charset="-122"/>
              <a:cs typeface="Arial Unicode MS" pitchFamily="34" charset="-128"/>
            </a:endParaRPr>
          </a:p>
          <a:p>
            <a:pPr algn="ctr" eaLnBrk="1" hangingPunct="1">
              <a:lnSpc>
                <a:spcPct val="90000"/>
              </a:lnSpc>
              <a:defRPr/>
            </a:pPr>
            <a:r>
              <a:rPr 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FangSong" pitchFamily="49" charset="-122"/>
                <a:cs typeface="Arial Unicode MS" pitchFamily="34" charset="-128"/>
              </a:rPr>
              <a:t>Department of Electrical Engineering </a:t>
            </a:r>
          </a:p>
          <a:p>
            <a:pPr algn="ctr" eaLnBrk="1" hangingPunct="1">
              <a:lnSpc>
                <a:spcPct val="90000"/>
              </a:lnSpc>
              <a:defRPr/>
            </a:pPr>
            <a:r>
              <a:rPr 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FangSong" pitchFamily="49" charset="-122"/>
                <a:cs typeface="Arial Unicode MS" pitchFamily="34" charset="-128"/>
              </a:rPr>
              <a:t>University of California, Riverside, CA</a:t>
            </a:r>
          </a:p>
          <a:p>
            <a:pPr algn="ctr" eaLnBrk="1" hangingPunct="1">
              <a:lnSpc>
                <a:spcPct val="90000"/>
              </a:lnSpc>
              <a:defRPr/>
            </a:pPr>
            <a:endParaRPr lang="en-US" sz="2400" dirty="0" smtClean="0">
              <a:ea typeface="FangSong" pitchFamily="49" charset="-122"/>
              <a:cs typeface="Arial Unicode MS" pitchFamily="34" charset="-128"/>
            </a:endParaRPr>
          </a:p>
          <a:p>
            <a:pPr algn="ctr" eaLnBrk="1" hangingPunct="1">
              <a:lnSpc>
                <a:spcPct val="90000"/>
              </a:lnSpc>
              <a:defRPr/>
            </a:pPr>
            <a:endParaRPr lang="en-US" sz="2400" dirty="0" smtClean="0">
              <a:ea typeface="FangSong" pitchFamily="49" charset="-122"/>
              <a:cs typeface="Arial Unicode MS" pitchFamily="34" charset="-128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sz="2400" dirty="0" smtClean="0">
              <a:ea typeface="FangSong" pitchFamily="49" charset="-122"/>
              <a:cs typeface="Arial Unicode MS" pitchFamily="34" charset="-128"/>
            </a:endParaRPr>
          </a:p>
          <a:p>
            <a:pPr algn="ctr" eaLnBrk="1" hangingPunct="1">
              <a:lnSpc>
                <a:spcPct val="90000"/>
              </a:lnSpc>
              <a:defRPr/>
            </a:pPr>
            <a:endParaRPr lang="en-US" sz="1800" dirty="0" smtClean="0">
              <a:ea typeface="FangSong" pitchFamily="49" charset="-122"/>
              <a:cs typeface="Arial Unicode MS" pitchFamily="34" charset="-128"/>
            </a:endParaRPr>
          </a:p>
        </p:txBody>
      </p:sp>
      <p:sp>
        <p:nvSpPr>
          <p:cNvPr id="2057" name="Rectangle 9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 eaLnBrk="1" hangingPunct="1">
              <a:defRPr/>
            </a:pPr>
            <a:r>
              <a:rPr lang="en-US" sz="3200" b="0" dirty="0"/>
              <a:t>Learning Based Compact Thermal Modeling for Energy-Efficient Smart Building Management </a:t>
            </a:r>
            <a:endParaRPr lang="en-US" sz="3200" dirty="0">
              <a:effectLst>
                <a:outerShdw blurRad="38100" dist="38100" dir="2700000" algn="tl">
                  <a:srgbClr val="DDDDDD"/>
                </a:outerShdw>
              </a:effectLst>
              <a:latin typeface="Arial" charset="0"/>
              <a:cs typeface="+mj-cs"/>
            </a:endParaRPr>
          </a:p>
        </p:txBody>
      </p:sp>
      <p:pic>
        <p:nvPicPr>
          <p:cNvPr id="17411" name="Picture 19" descr="pict_tower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505200"/>
            <a:ext cx="2143125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ELNN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ELNN: Elman’s Neural Network [4] with local feedbacks</a:t>
            </a:r>
          </a:p>
          <a:p>
            <a:pPr lvl="1"/>
            <a:r>
              <a:rPr lang="en-US" dirty="0" smtClean="0"/>
              <a:t>More works to extract the state variables (since they are everywhere with each layer)</a:t>
            </a:r>
          </a:p>
          <a:p>
            <a:pPr lvl="1"/>
            <a:r>
              <a:rPr lang="en-US" dirty="0" smtClean="0"/>
              <a:t>Slightly lower variance in experiment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810000"/>
            <a:ext cx="5562601" cy="283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89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RNN for thermal model of building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Programmed in Python, with libraries </a:t>
            </a:r>
            <a:r>
              <a:rPr lang="en-US" sz="2800" dirty="0" err="1" smtClean="0"/>
              <a:t>PyBrain</a:t>
            </a:r>
            <a:r>
              <a:rPr lang="en-US" sz="2800" dirty="0" smtClean="0"/>
              <a:t> [5], </a:t>
            </a:r>
            <a:r>
              <a:rPr lang="en-US" sz="2800" dirty="0" err="1" smtClean="0"/>
              <a:t>NumPy</a:t>
            </a:r>
            <a:r>
              <a:rPr lang="en-US" sz="2800" dirty="0" smtClean="0"/>
              <a:t> [6], </a:t>
            </a:r>
            <a:r>
              <a:rPr lang="en-US" sz="2800" dirty="0" err="1" smtClean="0"/>
              <a:t>SciPy</a:t>
            </a:r>
            <a:r>
              <a:rPr lang="en-US" sz="2800" dirty="0" smtClean="0"/>
              <a:t> [7], </a:t>
            </a:r>
            <a:r>
              <a:rPr lang="en-US" sz="2800" dirty="0" err="1" smtClean="0"/>
              <a:t>Matplotlib</a:t>
            </a:r>
            <a:r>
              <a:rPr lang="en-US" sz="2800" dirty="0" smtClean="0"/>
              <a:t> [8]</a:t>
            </a:r>
          </a:p>
          <a:p>
            <a:r>
              <a:rPr lang="en-US" sz="2800" dirty="0" smtClean="0"/>
              <a:t>2-norm regularization enabled in training to mitigate the over-fitting problem</a:t>
            </a:r>
          </a:p>
          <a:p>
            <a:r>
              <a:rPr lang="en-US" sz="2800" dirty="0" smtClean="0"/>
              <a:t>We use </a:t>
            </a:r>
            <a:r>
              <a:rPr lang="en-US" sz="2800" dirty="0" err="1" smtClean="0"/>
              <a:t>RPropMinus</a:t>
            </a:r>
            <a:r>
              <a:rPr lang="en-US" sz="2800" dirty="0" smtClean="0"/>
              <a:t> [9], an adaptive back-propagation algorithm to train the RNNs</a:t>
            </a:r>
          </a:p>
          <a:p>
            <a:r>
              <a:rPr lang="en-US" sz="2800" dirty="0" smtClean="0"/>
              <a:t>Input </a:t>
            </a:r>
            <a:r>
              <a:rPr lang="en-US" sz="2800" dirty="0"/>
              <a:t>data is normalized before fed into the trainer to speed up </a:t>
            </a:r>
            <a:r>
              <a:rPr lang="en-US" sz="2800" dirty="0" smtClean="0"/>
              <a:t>training</a:t>
            </a:r>
          </a:p>
          <a:p>
            <a:r>
              <a:rPr lang="en-US" sz="2800" dirty="0" smtClean="0"/>
              <a:t>Baseline data configuration:</a:t>
            </a:r>
          </a:p>
          <a:p>
            <a:pPr lvl="1"/>
            <a:r>
              <a:rPr lang="en-US" sz="2000" dirty="0" smtClean="0"/>
              <a:t>Months 1-3, 5-7, 9-11 for training, 4, 8, 12 for validation</a:t>
            </a:r>
            <a:endParaRPr lang="en-US" sz="20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87567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95400"/>
            <a:ext cx="8686800" cy="5181600"/>
          </a:xfrm>
        </p:spPr>
        <p:txBody>
          <a:bodyPr/>
          <a:lstStyle/>
          <a:p>
            <a:r>
              <a:rPr lang="en-US" dirty="0" smtClean="0"/>
              <a:t>Empirical number of layers:</a:t>
            </a:r>
          </a:p>
          <a:p>
            <a:pPr lvl="1"/>
            <a:r>
              <a:rPr lang="en-US" dirty="0" smtClean="0"/>
              <a:t>2 hidden layers for ELNN, 4 hidden layers for NLSS</a:t>
            </a:r>
          </a:p>
          <a:p>
            <a:r>
              <a:rPr lang="en-US" dirty="0" smtClean="0"/>
              <a:t>Empirical size of layers:</a:t>
            </a:r>
          </a:p>
          <a:p>
            <a:pPr lvl="1"/>
            <a:r>
              <a:rPr lang="en-US" dirty="0" smtClean="0"/>
              <a:t>ELNN</a:t>
            </a:r>
          </a:p>
          <a:p>
            <a:pPr lvl="2"/>
            <a:r>
              <a:rPr lang="en-US" dirty="0" smtClean="0"/>
              <a:t>Hidden layer #1: </a:t>
            </a:r>
          </a:p>
          <a:p>
            <a:pPr lvl="2"/>
            <a:r>
              <a:rPr lang="en-US" dirty="0" smtClean="0"/>
              <a:t>Hidden layer #2: </a:t>
            </a:r>
          </a:p>
          <a:p>
            <a:pPr lvl="1"/>
            <a:r>
              <a:rPr lang="en-US" dirty="0" smtClean="0"/>
              <a:t>NLSS</a:t>
            </a:r>
          </a:p>
          <a:p>
            <a:pPr lvl="2"/>
            <a:r>
              <a:rPr lang="en-US" dirty="0" smtClean="0"/>
              <a:t>Hidden layer #1-3: </a:t>
            </a:r>
          </a:p>
          <a:p>
            <a:pPr lvl="2"/>
            <a:r>
              <a:rPr lang="en-US" dirty="0" smtClean="0"/>
              <a:t>Hidden layer #4: </a:t>
            </a:r>
          </a:p>
          <a:p>
            <a:pPr lvl="2"/>
            <a:r>
              <a:rPr lang="en-US" dirty="0" smtClean="0"/>
              <a:t>Example: NLSS in 2-zone (all factors, #IN=11, #OUT=2):</a:t>
            </a:r>
            <a:br>
              <a:rPr lang="en-US" dirty="0" smtClean="0"/>
            </a:br>
            <a:r>
              <a:rPr lang="en-US" dirty="0" smtClean="0"/>
              <a:t>Uses layers with size (</a:t>
            </a:r>
            <a:r>
              <a:rPr lang="en-US" dirty="0" smtClean="0">
                <a:solidFill>
                  <a:srgbClr val="008000"/>
                </a:solidFill>
              </a:rPr>
              <a:t>20, 20, 20, 2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3387436"/>
            <a:ext cx="2438400" cy="3694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3842872"/>
            <a:ext cx="2286000" cy="2973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800" y="4724400"/>
            <a:ext cx="5257800" cy="3681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1400" y="5105400"/>
            <a:ext cx="1981200" cy="37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004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calculation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each sampled output, we use two methods to calculate the modeling error</a:t>
            </a:r>
          </a:p>
          <a:p>
            <a:pPr lvl="1"/>
            <a:r>
              <a:rPr lang="en-US" dirty="0" smtClean="0"/>
              <a:t>Absolute error: the actual difference between RNN output and </a:t>
            </a:r>
            <a:r>
              <a:rPr lang="en-US" dirty="0" err="1" smtClean="0"/>
              <a:t>EnergyPlus</a:t>
            </a:r>
            <a:r>
              <a:rPr lang="en-US" dirty="0" smtClean="0"/>
              <a:t> output: </a:t>
            </a:r>
          </a:p>
          <a:p>
            <a:pPr lvl="1"/>
            <a:r>
              <a:rPr lang="en-US" dirty="0" smtClean="0"/>
              <a:t>Relative error: Absolute error divided by </a:t>
            </a:r>
            <a:r>
              <a:rPr lang="en-US" dirty="0" err="1" smtClean="0"/>
              <a:t>EnergyPlus</a:t>
            </a:r>
            <a:r>
              <a:rPr lang="en-US" dirty="0" smtClean="0"/>
              <a:t> output:  </a:t>
            </a:r>
          </a:p>
          <a:p>
            <a:r>
              <a:rPr lang="en-US" dirty="0" smtClean="0"/>
              <a:t>Average and maximum statistics are also calculated over the whole training data and validation data respectively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739258"/>
            <a:ext cx="1752600" cy="4463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3610428"/>
            <a:ext cx="2209800" cy="47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33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6-fold cross validation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" r="193"/>
          <a:stretch/>
        </p:blipFill>
        <p:spPr>
          <a:xfrm>
            <a:off x="914400" y="4175125"/>
            <a:ext cx="7283233" cy="2606675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28600" y="1295400"/>
            <a:ext cx="8686800" cy="495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charset="0"/>
              <a:buChar char="l"/>
              <a:defRPr sz="3000">
                <a:solidFill>
                  <a:srgbClr val="333300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92150" indent="-3476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0"/>
              <a:buChar char="l"/>
              <a:defRPr sz="2600">
                <a:solidFill>
                  <a:srgbClr val="006699"/>
                </a:solidFill>
                <a:latin typeface="+mn-lt"/>
                <a:ea typeface="ＭＳ Ｐゴシック" charset="0"/>
              </a:defRPr>
            </a:lvl2pPr>
            <a:lvl3pPr marL="987425" indent="-2936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charset="0"/>
              <a:buChar char="l"/>
              <a:defRPr sz="2300">
                <a:solidFill>
                  <a:schemeClr val="hlink"/>
                </a:solidFill>
                <a:latin typeface="+mn-lt"/>
                <a:ea typeface="ＭＳ Ｐゴシック" charset="0"/>
              </a:defRPr>
            </a:lvl3pPr>
            <a:lvl4pPr marL="1281113" indent="-2921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charset="0"/>
              <a:buChar char="§"/>
              <a:defRPr sz="2000">
                <a:solidFill>
                  <a:srgbClr val="333300"/>
                </a:solidFill>
                <a:latin typeface="+mn-lt"/>
                <a:ea typeface="ＭＳ Ｐゴシック" charset="0"/>
              </a:defRPr>
            </a:lvl4pPr>
            <a:lvl5pPr marL="1598613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558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130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29702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4274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dirty="0" smtClean="0"/>
              <a:t>We use every adjacent 2 months as a group</a:t>
            </a:r>
          </a:p>
          <a:p>
            <a:r>
              <a:rPr lang="en-US" sz="2800" dirty="0" smtClean="0"/>
              <a:t>In each run of cross validation, we use one group to validate the model trained by the rest 5 groups</a:t>
            </a:r>
          </a:p>
          <a:p>
            <a:r>
              <a:rPr lang="en-US" sz="2800" dirty="0" smtClean="0"/>
              <a:t>In 6-zone building RNNs</a:t>
            </a:r>
          </a:p>
          <a:p>
            <a:pPr lvl="1"/>
            <a:r>
              <a:rPr lang="en-US" sz="2400" dirty="0" smtClean="0"/>
              <a:t>Validation </a:t>
            </a:r>
            <a:r>
              <a:rPr lang="en-US" sz="2400" dirty="0"/>
              <a:t>e</a:t>
            </a:r>
            <a:r>
              <a:rPr lang="en-US" sz="2400" dirty="0" smtClean="0"/>
              <a:t>rror reduced from 34% to 23% in NLSS; from 23% to 16% in ELNN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5174916" y="5129629"/>
            <a:ext cx="1219200" cy="228600"/>
          </a:xfrm>
          <a:prstGeom prst="rect">
            <a:avLst/>
          </a:prstGeom>
          <a:noFill/>
          <a:ln w="4127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781800" y="5636293"/>
            <a:ext cx="1219200" cy="228600"/>
          </a:xfrm>
          <a:prstGeom prst="rect">
            <a:avLst/>
          </a:prstGeom>
          <a:noFill/>
          <a:ln w="4127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34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2-zone (all factors) modeling result</a:t>
            </a:r>
            <a:endParaRPr lang="en-US" sz="36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28600" y="1295400"/>
            <a:ext cx="8686800" cy="495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charset="0"/>
              <a:buChar char="l"/>
              <a:defRPr sz="3000">
                <a:solidFill>
                  <a:srgbClr val="333300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92150" indent="-3476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0"/>
              <a:buChar char="l"/>
              <a:defRPr sz="2600">
                <a:solidFill>
                  <a:srgbClr val="006699"/>
                </a:solidFill>
                <a:latin typeface="+mn-lt"/>
                <a:ea typeface="ＭＳ Ｐゴシック" charset="0"/>
              </a:defRPr>
            </a:lvl2pPr>
            <a:lvl3pPr marL="987425" indent="-2936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charset="0"/>
              <a:buChar char="l"/>
              <a:defRPr sz="2300">
                <a:solidFill>
                  <a:schemeClr val="hlink"/>
                </a:solidFill>
                <a:latin typeface="+mn-lt"/>
                <a:ea typeface="ＭＳ Ｐゴシック" charset="0"/>
              </a:defRPr>
            </a:lvl3pPr>
            <a:lvl4pPr marL="1281113" indent="-2921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charset="0"/>
              <a:buChar char="§"/>
              <a:defRPr sz="2000">
                <a:solidFill>
                  <a:srgbClr val="333300"/>
                </a:solidFill>
                <a:latin typeface="+mn-lt"/>
                <a:ea typeface="ＭＳ Ｐゴシック" charset="0"/>
              </a:defRPr>
            </a:lvl4pPr>
            <a:lvl5pPr marL="1598613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558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130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29702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4274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dirty="0" smtClean="0"/>
              <a:t>#IN=11, #OUT=2</a:t>
            </a:r>
          </a:p>
          <a:p>
            <a:r>
              <a:rPr lang="en-US" dirty="0" smtClean="0"/>
              <a:t>Average error</a:t>
            </a:r>
          </a:p>
          <a:p>
            <a:pPr lvl="1"/>
            <a:r>
              <a:rPr lang="en-US" dirty="0" smtClean="0"/>
              <a:t>ELNN 0.022°C/0.10</a:t>
            </a:r>
            <a:r>
              <a:rPr lang="en-US" dirty="0"/>
              <a:t>%</a:t>
            </a:r>
            <a:r>
              <a:rPr lang="en-US" dirty="0" smtClean="0"/>
              <a:t>; NLSS 0.026</a:t>
            </a:r>
            <a:r>
              <a:rPr lang="en-US" dirty="0"/>
              <a:t>°C</a:t>
            </a:r>
            <a:r>
              <a:rPr lang="en-US" dirty="0" smtClean="0"/>
              <a:t>/0.11</a:t>
            </a:r>
            <a:r>
              <a:rPr lang="en-US" dirty="0"/>
              <a:t>%</a:t>
            </a:r>
            <a:endParaRPr lang="en-US" dirty="0" smtClean="0"/>
          </a:p>
          <a:p>
            <a:r>
              <a:rPr lang="en-US" dirty="0" smtClean="0"/>
              <a:t>Maximum error</a:t>
            </a:r>
          </a:p>
          <a:p>
            <a:pPr lvl="1"/>
            <a:r>
              <a:rPr lang="en-US" dirty="0" smtClean="0"/>
              <a:t>ELNN 0.24</a:t>
            </a:r>
            <a:r>
              <a:rPr lang="en-US" dirty="0"/>
              <a:t>°C</a:t>
            </a:r>
            <a:r>
              <a:rPr lang="en-US" dirty="0" smtClean="0"/>
              <a:t>/1.1</a:t>
            </a:r>
            <a:r>
              <a:rPr lang="en-US" dirty="0"/>
              <a:t>%</a:t>
            </a:r>
            <a:r>
              <a:rPr lang="en-US" dirty="0" smtClean="0"/>
              <a:t>; NLSS 0.21</a:t>
            </a:r>
            <a:r>
              <a:rPr lang="en-US" dirty="0"/>
              <a:t>°C</a:t>
            </a:r>
            <a:r>
              <a:rPr lang="en-US" dirty="0" smtClean="0"/>
              <a:t>/0.94</a:t>
            </a:r>
            <a:r>
              <a:rPr lang="en-US" dirty="0"/>
              <a:t>%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2" r="-22"/>
          <a:stretch/>
        </p:blipFill>
        <p:spPr>
          <a:xfrm>
            <a:off x="1524000" y="4114800"/>
            <a:ext cx="6172603" cy="2540870"/>
          </a:xfrm>
        </p:spPr>
      </p:pic>
    </p:spTree>
    <p:extLst>
      <p:ext uri="{BB962C8B-B14F-4D97-AF65-F5344CB8AC3E}">
        <p14:creationId xmlns:p14="http://schemas.microsoft.com/office/powerpoint/2010/main" val="188793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#IN</a:t>
            </a:r>
            <a:r>
              <a:rPr lang="en-US" dirty="0" smtClean="0"/>
              <a:t>=3, </a:t>
            </a:r>
            <a:r>
              <a:rPr lang="en-US" dirty="0"/>
              <a:t>#OUT=2</a:t>
            </a:r>
          </a:p>
          <a:p>
            <a:r>
              <a:rPr lang="en-US" dirty="0"/>
              <a:t>Average </a:t>
            </a:r>
            <a:r>
              <a:rPr lang="en-US" dirty="0" smtClean="0"/>
              <a:t>error</a:t>
            </a:r>
            <a:endParaRPr lang="en-US" dirty="0"/>
          </a:p>
          <a:p>
            <a:pPr lvl="1"/>
            <a:r>
              <a:rPr lang="en-US" dirty="0" smtClean="0"/>
              <a:t>ELNN 0.20</a:t>
            </a:r>
            <a:r>
              <a:rPr lang="en-US" dirty="0"/>
              <a:t>°C</a:t>
            </a:r>
            <a:r>
              <a:rPr lang="en-US" dirty="0" smtClean="0"/>
              <a:t>/0.98</a:t>
            </a:r>
            <a:r>
              <a:rPr lang="en-US" dirty="0"/>
              <a:t>%</a:t>
            </a:r>
            <a:r>
              <a:rPr lang="en-US" dirty="0" smtClean="0"/>
              <a:t>; NLSS 0.23</a:t>
            </a:r>
            <a:r>
              <a:rPr lang="en-US" dirty="0"/>
              <a:t>°C</a:t>
            </a:r>
            <a:r>
              <a:rPr lang="en-US" dirty="0" smtClean="0"/>
              <a:t>/1.2</a:t>
            </a:r>
            <a:r>
              <a:rPr lang="en-US" dirty="0"/>
              <a:t>%</a:t>
            </a:r>
          </a:p>
          <a:p>
            <a:r>
              <a:rPr lang="en-US" dirty="0"/>
              <a:t>Maximum </a:t>
            </a:r>
            <a:r>
              <a:rPr lang="en-US" dirty="0" smtClean="0"/>
              <a:t>error</a:t>
            </a:r>
          </a:p>
          <a:p>
            <a:pPr lvl="1"/>
            <a:r>
              <a:rPr lang="en-US" dirty="0" smtClean="0"/>
              <a:t>ELNN 1.34</a:t>
            </a:r>
            <a:r>
              <a:rPr lang="en-US" dirty="0"/>
              <a:t>°C</a:t>
            </a:r>
            <a:r>
              <a:rPr lang="en-US" dirty="0" smtClean="0"/>
              <a:t>/6.5</a:t>
            </a:r>
            <a:r>
              <a:rPr lang="en-US" dirty="0"/>
              <a:t>%</a:t>
            </a:r>
            <a:r>
              <a:rPr lang="en-US" dirty="0" smtClean="0"/>
              <a:t>; NLSS 1.4</a:t>
            </a:r>
            <a:r>
              <a:rPr lang="en-US" dirty="0"/>
              <a:t>°C</a:t>
            </a:r>
            <a:r>
              <a:rPr lang="en-US" dirty="0" smtClean="0"/>
              <a:t>/7.0</a:t>
            </a:r>
            <a:r>
              <a:rPr lang="en-US" dirty="0"/>
              <a:t>%</a:t>
            </a: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2-zone (HVAC) modeling result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4038600"/>
            <a:ext cx="6366629" cy="265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6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5-zone (all factors) modeling result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#IN</a:t>
            </a:r>
            <a:r>
              <a:rPr lang="en-US" dirty="0" smtClean="0"/>
              <a:t>=26, </a:t>
            </a:r>
            <a:r>
              <a:rPr lang="en-US" dirty="0"/>
              <a:t>#OUT</a:t>
            </a:r>
            <a:r>
              <a:rPr lang="en-US" dirty="0" smtClean="0"/>
              <a:t>=5</a:t>
            </a:r>
            <a:endParaRPr lang="en-US" dirty="0"/>
          </a:p>
          <a:p>
            <a:r>
              <a:rPr lang="en-US" dirty="0"/>
              <a:t>Average </a:t>
            </a:r>
            <a:r>
              <a:rPr lang="en-US" dirty="0" smtClean="0"/>
              <a:t>error</a:t>
            </a:r>
            <a:endParaRPr lang="en-US" dirty="0"/>
          </a:p>
          <a:p>
            <a:pPr lvl="1"/>
            <a:r>
              <a:rPr lang="en-US" dirty="0" smtClean="0"/>
              <a:t>ELNN 0.23</a:t>
            </a:r>
            <a:r>
              <a:rPr lang="en-US" dirty="0"/>
              <a:t>°C</a:t>
            </a:r>
            <a:r>
              <a:rPr lang="en-US" dirty="0" smtClean="0"/>
              <a:t>/1.0</a:t>
            </a:r>
            <a:r>
              <a:rPr lang="en-US" dirty="0"/>
              <a:t>%</a:t>
            </a:r>
            <a:r>
              <a:rPr lang="en-US" dirty="0" smtClean="0"/>
              <a:t>; NLSS 0.31</a:t>
            </a:r>
            <a:r>
              <a:rPr lang="en-US" dirty="0"/>
              <a:t>°C</a:t>
            </a:r>
            <a:r>
              <a:rPr lang="en-US" dirty="0" smtClean="0"/>
              <a:t>/1.4</a:t>
            </a:r>
            <a:r>
              <a:rPr lang="en-US" dirty="0"/>
              <a:t>%</a:t>
            </a:r>
          </a:p>
          <a:p>
            <a:r>
              <a:rPr lang="en-US" dirty="0"/>
              <a:t>Maximum </a:t>
            </a:r>
            <a:r>
              <a:rPr lang="en-US" dirty="0" smtClean="0"/>
              <a:t>error</a:t>
            </a:r>
          </a:p>
          <a:p>
            <a:pPr lvl="1"/>
            <a:r>
              <a:rPr lang="en-US" dirty="0" smtClean="0"/>
              <a:t>ELNN 4.4</a:t>
            </a:r>
            <a:r>
              <a:rPr lang="en-US" dirty="0"/>
              <a:t>°C</a:t>
            </a:r>
            <a:r>
              <a:rPr lang="en-US" dirty="0" smtClean="0"/>
              <a:t>/16</a:t>
            </a:r>
            <a:r>
              <a:rPr lang="en-US" dirty="0"/>
              <a:t>%</a:t>
            </a:r>
            <a:r>
              <a:rPr lang="en-US" dirty="0" smtClean="0"/>
              <a:t>; NLSS 4.6</a:t>
            </a:r>
            <a:r>
              <a:rPr lang="en-US" dirty="0"/>
              <a:t>°C</a:t>
            </a:r>
            <a:r>
              <a:rPr lang="en-US" dirty="0" smtClean="0"/>
              <a:t>/20</a:t>
            </a:r>
            <a:r>
              <a:rPr lang="en-US" dirty="0"/>
              <a:t>%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4038600"/>
            <a:ext cx="6248400" cy="255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0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5-zone (HVAC) modeling result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#IN</a:t>
            </a:r>
            <a:r>
              <a:rPr lang="en-US" dirty="0" smtClean="0"/>
              <a:t>=6, </a:t>
            </a:r>
            <a:r>
              <a:rPr lang="en-US" dirty="0"/>
              <a:t>#OUT</a:t>
            </a:r>
            <a:r>
              <a:rPr lang="en-US" dirty="0" smtClean="0"/>
              <a:t>=5</a:t>
            </a:r>
            <a:endParaRPr lang="en-US" dirty="0"/>
          </a:p>
          <a:p>
            <a:r>
              <a:rPr lang="en-US" dirty="0"/>
              <a:t>Average </a:t>
            </a:r>
            <a:r>
              <a:rPr lang="en-US" dirty="0" smtClean="0"/>
              <a:t>error</a:t>
            </a:r>
          </a:p>
          <a:p>
            <a:pPr lvl="1"/>
            <a:r>
              <a:rPr lang="en-US" dirty="0" smtClean="0"/>
              <a:t>ELNN 0.16</a:t>
            </a:r>
            <a:r>
              <a:rPr lang="en-US" dirty="0"/>
              <a:t>°C</a:t>
            </a:r>
            <a:r>
              <a:rPr lang="en-US" dirty="0" smtClean="0"/>
              <a:t>/0.71</a:t>
            </a:r>
            <a:r>
              <a:rPr lang="en-US" dirty="0"/>
              <a:t>%</a:t>
            </a:r>
            <a:r>
              <a:rPr lang="en-US" dirty="0" smtClean="0"/>
              <a:t>; NLSS 0.057</a:t>
            </a:r>
            <a:r>
              <a:rPr lang="en-US" dirty="0"/>
              <a:t>°C</a:t>
            </a:r>
            <a:r>
              <a:rPr lang="en-US" dirty="0" smtClean="0"/>
              <a:t>/0.26</a:t>
            </a:r>
            <a:r>
              <a:rPr lang="en-US" dirty="0"/>
              <a:t>%</a:t>
            </a:r>
          </a:p>
          <a:p>
            <a:r>
              <a:rPr lang="en-US" dirty="0"/>
              <a:t>Maximum </a:t>
            </a:r>
            <a:r>
              <a:rPr lang="en-US" dirty="0" smtClean="0"/>
              <a:t>error</a:t>
            </a:r>
          </a:p>
          <a:p>
            <a:pPr lvl="1"/>
            <a:r>
              <a:rPr lang="en-US" dirty="0" smtClean="0"/>
              <a:t>ELNN 2.2</a:t>
            </a:r>
            <a:r>
              <a:rPr lang="en-US" dirty="0"/>
              <a:t>°C</a:t>
            </a:r>
            <a:r>
              <a:rPr lang="en-US" dirty="0" smtClean="0"/>
              <a:t>/12</a:t>
            </a:r>
            <a:r>
              <a:rPr lang="en-US" dirty="0"/>
              <a:t>%</a:t>
            </a:r>
            <a:r>
              <a:rPr lang="en-US" dirty="0" smtClean="0"/>
              <a:t>; NLSS 2.2</a:t>
            </a:r>
            <a:r>
              <a:rPr lang="en-US" dirty="0"/>
              <a:t>°C</a:t>
            </a:r>
            <a:r>
              <a:rPr lang="en-US" dirty="0" smtClean="0"/>
              <a:t>/9.6</a:t>
            </a:r>
            <a:r>
              <a:rPr lang="en-US" dirty="0"/>
              <a:t>%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4038600"/>
            <a:ext cx="6347460" cy="260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0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6-zone modeling result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#IN</a:t>
            </a:r>
            <a:r>
              <a:rPr lang="en-US" dirty="0" smtClean="0"/>
              <a:t>=55, </a:t>
            </a:r>
            <a:r>
              <a:rPr lang="en-US" dirty="0"/>
              <a:t>#OUT</a:t>
            </a:r>
            <a:r>
              <a:rPr lang="en-US" dirty="0" smtClean="0"/>
              <a:t>=6</a:t>
            </a:r>
            <a:endParaRPr lang="en-US" dirty="0"/>
          </a:p>
          <a:p>
            <a:r>
              <a:rPr lang="en-US" dirty="0"/>
              <a:t>Average </a:t>
            </a:r>
            <a:r>
              <a:rPr lang="en-US" dirty="0" smtClean="0"/>
              <a:t>error</a:t>
            </a:r>
            <a:endParaRPr lang="en-US" dirty="0"/>
          </a:p>
          <a:p>
            <a:pPr lvl="1"/>
            <a:r>
              <a:rPr lang="en-US" dirty="0" smtClean="0"/>
              <a:t>ELNN 0.53</a:t>
            </a:r>
            <a:r>
              <a:rPr lang="en-US" dirty="0"/>
              <a:t>°C</a:t>
            </a:r>
            <a:r>
              <a:rPr lang="en-US" dirty="0" smtClean="0"/>
              <a:t>/2.2</a:t>
            </a:r>
            <a:r>
              <a:rPr lang="en-US" dirty="0"/>
              <a:t>%</a:t>
            </a:r>
            <a:r>
              <a:rPr lang="en-US" dirty="0" smtClean="0"/>
              <a:t>; NLSS 0.48</a:t>
            </a:r>
            <a:r>
              <a:rPr lang="en-US" dirty="0"/>
              <a:t>°C</a:t>
            </a:r>
            <a:r>
              <a:rPr lang="en-US" dirty="0" smtClean="0"/>
              <a:t>/2.2</a:t>
            </a:r>
            <a:r>
              <a:rPr lang="en-US" dirty="0"/>
              <a:t>%</a:t>
            </a:r>
          </a:p>
          <a:p>
            <a:r>
              <a:rPr lang="en-US" dirty="0"/>
              <a:t>Maximum </a:t>
            </a:r>
            <a:r>
              <a:rPr lang="en-US" dirty="0" smtClean="0"/>
              <a:t>error</a:t>
            </a:r>
            <a:endParaRPr lang="en-US" dirty="0"/>
          </a:p>
          <a:p>
            <a:pPr lvl="1"/>
            <a:r>
              <a:rPr lang="en-US" dirty="0" smtClean="0"/>
              <a:t>ELNN 4.1</a:t>
            </a:r>
            <a:r>
              <a:rPr lang="en-US" dirty="0"/>
              <a:t>°C</a:t>
            </a:r>
            <a:r>
              <a:rPr lang="en-US" dirty="0" smtClean="0"/>
              <a:t>/16%; NLSS 4.8</a:t>
            </a:r>
            <a:r>
              <a:rPr lang="en-US" dirty="0"/>
              <a:t>°C</a:t>
            </a:r>
            <a:r>
              <a:rPr lang="en-US" dirty="0" smtClean="0"/>
              <a:t>/23</a:t>
            </a:r>
            <a:r>
              <a:rPr lang="en-US" dirty="0"/>
              <a:t>%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4038600"/>
            <a:ext cx="6337905" cy="258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8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Outline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>
                <a:latin typeface="Arial" charset="0"/>
              </a:rPr>
              <a:t>Motivation</a:t>
            </a:r>
          </a:p>
          <a:p>
            <a:r>
              <a:rPr lang="en-US" sz="2600" dirty="0" smtClean="0">
                <a:latin typeface="Arial" charset="0"/>
              </a:rPr>
              <a:t>Review of </a:t>
            </a:r>
            <a:r>
              <a:rPr lang="en-US" sz="2600" dirty="0" err="1" smtClean="0">
                <a:latin typeface="Arial" charset="0"/>
              </a:rPr>
              <a:t>EnergyPlus</a:t>
            </a:r>
            <a:r>
              <a:rPr lang="en-US" sz="2600" dirty="0" smtClean="0">
                <a:latin typeface="Arial" charset="0"/>
              </a:rPr>
              <a:t> program</a:t>
            </a:r>
            <a:endParaRPr lang="en-US" sz="2600" dirty="0">
              <a:latin typeface="Arial" charset="0"/>
            </a:endParaRPr>
          </a:p>
          <a:p>
            <a:r>
              <a:rPr lang="en-US" sz="2600" dirty="0" smtClean="0">
                <a:latin typeface="Arial" charset="0"/>
              </a:rPr>
              <a:t>Review of RNN architectures</a:t>
            </a:r>
          </a:p>
          <a:p>
            <a:r>
              <a:rPr lang="en-US" sz="2600" dirty="0" smtClean="0">
                <a:latin typeface="Arial" charset="0"/>
              </a:rPr>
              <a:t>RNN-based thermal modeling methods</a:t>
            </a:r>
          </a:p>
          <a:p>
            <a:pPr lvl="1"/>
            <a:r>
              <a:rPr lang="en-US" sz="2200" dirty="0" smtClean="0">
                <a:latin typeface="Arial" charset="0"/>
              </a:rPr>
              <a:t>Two RNN implementations</a:t>
            </a:r>
          </a:p>
          <a:p>
            <a:pPr lvl="1"/>
            <a:r>
              <a:rPr lang="en-US" sz="2200" dirty="0" smtClean="0">
                <a:latin typeface="Arial" charset="0"/>
              </a:rPr>
              <a:t>Cross validation for accuracy improvement</a:t>
            </a:r>
            <a:endParaRPr lang="en-US" sz="2200" dirty="0">
              <a:latin typeface="Arial" charset="0"/>
            </a:endParaRPr>
          </a:p>
          <a:p>
            <a:r>
              <a:rPr lang="en-US" sz="2600" dirty="0">
                <a:latin typeface="Arial" charset="0"/>
              </a:rPr>
              <a:t>Experimental </a:t>
            </a:r>
            <a:r>
              <a:rPr lang="en-US" sz="2600" dirty="0" smtClean="0">
                <a:latin typeface="Arial" charset="0"/>
              </a:rPr>
              <a:t>results</a:t>
            </a:r>
          </a:p>
          <a:p>
            <a:r>
              <a:rPr lang="en-US" sz="2600" dirty="0" smtClean="0">
                <a:latin typeface="Arial" charset="0"/>
              </a:rPr>
              <a:t>Summary</a:t>
            </a:r>
            <a:endParaRPr lang="en-US" sz="2600" dirty="0">
              <a:latin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0600"/>
            <a:ext cx="9144000" cy="195258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12203" y="1143000"/>
            <a:ext cx="8686800" cy="495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charset="0"/>
              <a:buChar char="l"/>
              <a:defRPr sz="3000">
                <a:solidFill>
                  <a:srgbClr val="333300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92150" indent="-3476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0"/>
              <a:buChar char="l"/>
              <a:defRPr sz="2600">
                <a:solidFill>
                  <a:srgbClr val="006699"/>
                </a:solidFill>
                <a:latin typeface="+mn-lt"/>
                <a:ea typeface="ＭＳ Ｐゴシック" charset="0"/>
              </a:defRPr>
            </a:lvl2pPr>
            <a:lvl3pPr marL="987425" indent="-2936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charset="0"/>
              <a:buChar char="l"/>
              <a:defRPr sz="2300">
                <a:solidFill>
                  <a:schemeClr val="hlink"/>
                </a:solidFill>
                <a:latin typeface="+mn-lt"/>
                <a:ea typeface="ＭＳ Ｐゴシック" charset="0"/>
              </a:defRPr>
            </a:lvl3pPr>
            <a:lvl4pPr marL="1281113" indent="-2921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charset="0"/>
              <a:buChar char="§"/>
              <a:defRPr sz="2000">
                <a:solidFill>
                  <a:srgbClr val="333300"/>
                </a:solidFill>
                <a:latin typeface="+mn-lt"/>
                <a:ea typeface="ＭＳ Ｐゴシック" charset="0"/>
              </a:defRPr>
            </a:lvl4pPr>
            <a:lvl5pPr marL="1598613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558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130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29702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427413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 smtClean="0"/>
              <a:t>We did experiments on two RNN architectures on building thermal models</a:t>
            </a:r>
          </a:p>
          <a:p>
            <a:pPr lvl="1"/>
            <a:r>
              <a:rPr lang="en-US" sz="2000" dirty="0" smtClean="0"/>
              <a:t>ELNN: Elman’s Neural Network with local feedbacks</a:t>
            </a:r>
          </a:p>
          <a:p>
            <a:pPr lvl="1"/>
            <a:r>
              <a:rPr lang="en-US" sz="2000" dirty="0" smtClean="0"/>
              <a:t>NLSS: Non-Linear State Space Neural Network</a:t>
            </a:r>
          </a:p>
          <a:p>
            <a:r>
              <a:rPr lang="en-US" sz="2400" dirty="0" smtClean="0"/>
              <a:t>We used cross-validation to reduce the modeling error on the 6-zone building case</a:t>
            </a:r>
          </a:p>
          <a:p>
            <a:r>
              <a:rPr lang="en-US" sz="2400" dirty="0" smtClean="0"/>
              <a:t>Modeling errors</a:t>
            </a:r>
          </a:p>
          <a:p>
            <a:pPr lvl="1"/>
            <a:r>
              <a:rPr lang="en-US" sz="2000" dirty="0" smtClean="0"/>
              <a:t>Simple 2-zone model: 1% ~ 1.5% relative error</a:t>
            </a:r>
          </a:p>
          <a:p>
            <a:pPr lvl="1"/>
            <a:r>
              <a:rPr lang="en-US" sz="2000" dirty="0" smtClean="0"/>
              <a:t>Bigger 6-zone model: ELNN 16% and Elman 23%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Summary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49777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95400"/>
            <a:ext cx="8915400" cy="4953000"/>
          </a:xfrm>
        </p:spPr>
        <p:txBody>
          <a:bodyPr/>
          <a:lstStyle/>
          <a:p>
            <a:r>
              <a:rPr lang="en-US" sz="2000" dirty="0" smtClean="0"/>
              <a:t>Reference</a:t>
            </a:r>
          </a:p>
          <a:p>
            <a:pPr lvl="1"/>
            <a:r>
              <a:rPr lang="en-US" sz="1400" dirty="0" smtClean="0"/>
              <a:t>[1] </a:t>
            </a:r>
            <a:r>
              <a:rPr lang="en-US" sz="1400" b="1" dirty="0"/>
              <a:t>Building Energy Data Book of DOE. </a:t>
            </a:r>
            <a:r>
              <a:rPr lang="en-US" sz="1400" dirty="0"/>
              <a:t>[Online]. </a:t>
            </a:r>
            <a:r>
              <a:rPr lang="en-US" sz="1400" dirty="0" smtClean="0"/>
              <a:t>http</a:t>
            </a:r>
            <a:r>
              <a:rPr lang="en-US" sz="1400" dirty="0"/>
              <a:t>: //</a:t>
            </a:r>
            <a:r>
              <a:rPr lang="en-US" sz="1400" dirty="0" err="1"/>
              <a:t>buildingsdatabook.eren.doe.gov</a:t>
            </a:r>
            <a:r>
              <a:rPr lang="en-US" sz="1400" dirty="0"/>
              <a:t> </a:t>
            </a:r>
          </a:p>
          <a:p>
            <a:pPr lvl="1"/>
            <a:r>
              <a:rPr lang="en-US" sz="1400" dirty="0" smtClean="0"/>
              <a:t>[2] </a:t>
            </a:r>
            <a:r>
              <a:rPr lang="en-US" sz="1400" dirty="0"/>
              <a:t>M. </a:t>
            </a:r>
            <a:r>
              <a:rPr lang="en-US" sz="1400" dirty="0" err="1"/>
              <a:t>Massoumy</a:t>
            </a:r>
            <a:r>
              <a:rPr lang="en-US" sz="1400" dirty="0"/>
              <a:t>, Q. Zhu, C. Li, F. </a:t>
            </a:r>
            <a:r>
              <a:rPr lang="en-US" sz="1400" dirty="0" err="1"/>
              <a:t>Meggers</a:t>
            </a:r>
            <a:r>
              <a:rPr lang="en-US" sz="1400" dirty="0"/>
              <a:t>, and A. </a:t>
            </a:r>
            <a:r>
              <a:rPr lang="en-US" sz="1400" dirty="0" err="1" smtClean="0"/>
              <a:t>Sangiovanni-Vincentelli</a:t>
            </a:r>
            <a:r>
              <a:rPr lang="en-US" sz="1400" dirty="0"/>
              <a:t>, “</a:t>
            </a:r>
            <a:r>
              <a:rPr lang="en-US" sz="1400" b="1" dirty="0"/>
              <a:t>Co-design of Control Algorithm and Embedded Platform for Building HVAC </a:t>
            </a:r>
            <a:r>
              <a:rPr lang="en-US" sz="1400" b="1" dirty="0" smtClean="0"/>
              <a:t>Systems</a:t>
            </a:r>
            <a:r>
              <a:rPr lang="en-US" sz="1400" dirty="0" smtClean="0"/>
              <a:t>,” </a:t>
            </a:r>
            <a:r>
              <a:rPr lang="en-US" sz="1400" dirty="0"/>
              <a:t>in International Conference on Cyber </a:t>
            </a:r>
            <a:r>
              <a:rPr lang="en-US" sz="1400" dirty="0" smtClean="0"/>
              <a:t>Physical </a:t>
            </a:r>
            <a:r>
              <a:rPr lang="en-US" sz="1400" dirty="0"/>
              <a:t>Systems (ICCPS), </a:t>
            </a:r>
            <a:r>
              <a:rPr lang="en-US" sz="1400" dirty="0" err="1"/>
              <a:t>Philadephia</a:t>
            </a:r>
            <a:r>
              <a:rPr lang="en-US" sz="1400" dirty="0"/>
              <a:t>, PA, Apr. 2013, pp. 61–70. </a:t>
            </a:r>
            <a:endParaRPr lang="en-US" sz="1400" dirty="0" smtClean="0"/>
          </a:p>
          <a:p>
            <a:pPr lvl="1"/>
            <a:r>
              <a:rPr lang="en-US" sz="1400" dirty="0" smtClean="0"/>
              <a:t>[3] S. </a:t>
            </a:r>
            <a:r>
              <a:rPr lang="en-US" sz="1400" dirty="0" err="1" smtClean="0"/>
              <a:t>Haykin</a:t>
            </a:r>
            <a:r>
              <a:rPr lang="en-US" sz="1400" dirty="0" smtClean="0"/>
              <a:t> and N. Network, “</a:t>
            </a:r>
            <a:r>
              <a:rPr lang="en-US" sz="1400" b="1" dirty="0" smtClean="0"/>
              <a:t>A comprehensive </a:t>
            </a:r>
            <a:r>
              <a:rPr lang="en-US" sz="1400" b="1" dirty="0" err="1" smtClean="0"/>
              <a:t>fundation</a:t>
            </a:r>
            <a:r>
              <a:rPr lang="en-US" sz="1400" dirty="0" smtClean="0"/>
              <a:t>,” Neural Networks, vol. 2, no. 2004, </a:t>
            </a:r>
            <a:r>
              <a:rPr lang="en-US" sz="1400" dirty="0"/>
              <a:t>2004.</a:t>
            </a:r>
          </a:p>
          <a:p>
            <a:pPr lvl="1"/>
            <a:r>
              <a:rPr lang="en-US" sz="1400" dirty="0"/>
              <a:t>[4] J. L. Elman, “</a:t>
            </a:r>
            <a:r>
              <a:rPr lang="en-US" sz="1400" b="1" dirty="0"/>
              <a:t>Finding structure in time</a:t>
            </a:r>
            <a:r>
              <a:rPr lang="en-US" sz="1400" dirty="0"/>
              <a:t>,” Cognitive science, vol. 14, no. 2, pp. 179–211, 1990</a:t>
            </a:r>
            <a:r>
              <a:rPr lang="en-US" sz="1400" dirty="0" smtClean="0"/>
              <a:t>.</a:t>
            </a:r>
          </a:p>
          <a:p>
            <a:pPr lvl="1"/>
            <a:r>
              <a:rPr lang="en-US" sz="1400" dirty="0" smtClean="0"/>
              <a:t>[5] T</a:t>
            </a:r>
            <a:r>
              <a:rPr lang="en-US" sz="1400" dirty="0"/>
              <a:t>. </a:t>
            </a:r>
            <a:r>
              <a:rPr lang="en-US" sz="1400" dirty="0" err="1"/>
              <a:t>Schaul</a:t>
            </a:r>
            <a:r>
              <a:rPr lang="en-US" sz="1400" dirty="0"/>
              <a:t>, J. Bayer, D. </a:t>
            </a:r>
            <a:r>
              <a:rPr lang="en-US" sz="1400" dirty="0" err="1"/>
              <a:t>Wierstra</a:t>
            </a:r>
            <a:r>
              <a:rPr lang="en-US" sz="1400" dirty="0"/>
              <a:t>, Y. Sun, M. Felder, F. </a:t>
            </a:r>
            <a:r>
              <a:rPr lang="en-US" sz="1400" dirty="0" err="1"/>
              <a:t>Sehnke</a:t>
            </a:r>
            <a:r>
              <a:rPr lang="en-US" sz="1400" dirty="0"/>
              <a:t>, T. Ru ̈</a:t>
            </a:r>
            <a:r>
              <a:rPr lang="en-US" sz="1400" dirty="0" err="1"/>
              <a:t>ckstieß</a:t>
            </a:r>
            <a:r>
              <a:rPr lang="en-US" sz="1400" dirty="0"/>
              <a:t>, and J. </a:t>
            </a:r>
            <a:r>
              <a:rPr lang="en-US" sz="1400" dirty="0" err="1"/>
              <a:t>Schmidhuber</a:t>
            </a:r>
            <a:r>
              <a:rPr lang="en-US" sz="1400" dirty="0"/>
              <a:t>, “</a:t>
            </a:r>
            <a:r>
              <a:rPr lang="en-US" sz="1400" b="1" dirty="0" err="1"/>
              <a:t>PyBrain</a:t>
            </a:r>
            <a:r>
              <a:rPr lang="en-US" sz="1400" dirty="0"/>
              <a:t>,” Journal of Machine Learning Research, vol. 11, pp. 743–746, 2010. </a:t>
            </a:r>
            <a:endParaRPr lang="en-US" sz="1400" dirty="0" smtClean="0"/>
          </a:p>
          <a:p>
            <a:pPr lvl="1"/>
            <a:r>
              <a:rPr lang="en-US" sz="1400" dirty="0" smtClean="0"/>
              <a:t>[6] </a:t>
            </a:r>
            <a:r>
              <a:rPr lang="en-US" sz="1400" dirty="0"/>
              <a:t>S. Van Der Walt, S. C. Colbert, and G. </a:t>
            </a:r>
            <a:r>
              <a:rPr lang="en-US" sz="1400" dirty="0" err="1"/>
              <a:t>Varoquaux</a:t>
            </a:r>
            <a:r>
              <a:rPr lang="en-US" sz="1400" dirty="0"/>
              <a:t>, “</a:t>
            </a:r>
            <a:r>
              <a:rPr lang="en-US" sz="1400" b="1" dirty="0"/>
              <a:t>The </a:t>
            </a:r>
            <a:r>
              <a:rPr lang="en-US" sz="1400" b="1" dirty="0" err="1"/>
              <a:t>numpy</a:t>
            </a:r>
            <a:r>
              <a:rPr lang="en-US" sz="1400" b="1" dirty="0"/>
              <a:t> array: a structure for efficient numerical computation</a:t>
            </a:r>
            <a:r>
              <a:rPr lang="en-US" sz="1400" dirty="0"/>
              <a:t>,” Computing in Science &amp; Engineering, vol. 13, no. 2, pp. 22–30, 2011. </a:t>
            </a:r>
          </a:p>
          <a:p>
            <a:pPr lvl="1"/>
            <a:r>
              <a:rPr lang="en-US" sz="1400" dirty="0" smtClean="0"/>
              <a:t>[7] E</a:t>
            </a:r>
            <a:r>
              <a:rPr lang="en-US" sz="1400" dirty="0"/>
              <a:t>. Jones, T. Oliphant, P. Peterson et al., “</a:t>
            </a:r>
            <a:r>
              <a:rPr lang="en-US" sz="1400" b="1" dirty="0" err="1"/>
              <a:t>SciPy</a:t>
            </a:r>
            <a:r>
              <a:rPr lang="en-US" sz="1400" b="1" dirty="0"/>
              <a:t>: Open source scientific tools for Python</a:t>
            </a:r>
            <a:r>
              <a:rPr lang="en-US" sz="1400" dirty="0"/>
              <a:t>,” 2001–, [Online; accessed 2015-07-23]. [Online]. Available: </a:t>
            </a:r>
            <a:r>
              <a:rPr lang="en-US" sz="1400" dirty="0">
                <a:hlinkClick r:id="rId2"/>
              </a:rPr>
              <a:t>http://www.scipy.org</a:t>
            </a:r>
            <a:r>
              <a:rPr lang="en-US" sz="1400" dirty="0" smtClean="0">
                <a:hlinkClick r:id="rId2"/>
              </a:rPr>
              <a:t>/</a:t>
            </a:r>
            <a:endParaRPr lang="en-US" sz="1400" dirty="0" smtClean="0"/>
          </a:p>
          <a:p>
            <a:pPr lvl="1"/>
            <a:r>
              <a:rPr lang="en-US" sz="1400" dirty="0" smtClean="0"/>
              <a:t>[8] </a:t>
            </a:r>
            <a:r>
              <a:rPr lang="en-US" sz="1400" dirty="0"/>
              <a:t>J. D. Hunter, “</a:t>
            </a:r>
            <a:r>
              <a:rPr lang="en-US" sz="1400" b="1" dirty="0" err="1"/>
              <a:t>Matplotlib</a:t>
            </a:r>
            <a:r>
              <a:rPr lang="en-US" sz="1400" b="1" dirty="0"/>
              <a:t>: A 2d graphics environment</a:t>
            </a:r>
            <a:r>
              <a:rPr lang="en-US" sz="1400" dirty="0"/>
              <a:t>,” Computing in science and engineering, vol. 9, no. 3, pp. 90–95, 2007. </a:t>
            </a:r>
            <a:endParaRPr lang="en-US" sz="1400" dirty="0" smtClean="0"/>
          </a:p>
          <a:p>
            <a:pPr lvl="1"/>
            <a:r>
              <a:rPr lang="en-US" sz="1400" dirty="0" smtClean="0"/>
              <a:t>[9]</a:t>
            </a:r>
            <a:r>
              <a:rPr lang="en-US" sz="1400" dirty="0"/>
              <a:t> C. </a:t>
            </a:r>
            <a:r>
              <a:rPr lang="en-US" sz="1400" dirty="0" err="1"/>
              <a:t>Igel</a:t>
            </a:r>
            <a:r>
              <a:rPr lang="en-US" sz="1400" dirty="0"/>
              <a:t> and M. Hu ̈</a:t>
            </a:r>
            <a:r>
              <a:rPr lang="en-US" sz="1400" dirty="0" err="1"/>
              <a:t>sken</a:t>
            </a:r>
            <a:r>
              <a:rPr lang="en-US" sz="1400" dirty="0"/>
              <a:t>, “</a:t>
            </a:r>
            <a:r>
              <a:rPr lang="en-US" sz="1400" b="1" dirty="0"/>
              <a:t>Empirical evaluation of the improved </a:t>
            </a:r>
            <a:r>
              <a:rPr lang="en-US" sz="1400" b="1" dirty="0" err="1"/>
              <a:t>rprop</a:t>
            </a:r>
            <a:r>
              <a:rPr lang="en-US" sz="1400" b="1" dirty="0"/>
              <a:t> learning algorithms</a:t>
            </a:r>
            <a:r>
              <a:rPr lang="en-US" sz="1400" dirty="0"/>
              <a:t>,” </a:t>
            </a:r>
            <a:r>
              <a:rPr lang="en-US" sz="1400" dirty="0" err="1"/>
              <a:t>Neurocomputing</a:t>
            </a:r>
            <a:r>
              <a:rPr lang="en-US" sz="1400" dirty="0"/>
              <a:t>, vol. 50, pp. 105–123, 2003. </a:t>
            </a:r>
          </a:p>
          <a:p>
            <a:pPr marL="344487" lvl="1" indent="0">
              <a:buNone/>
            </a:pPr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3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Motivation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295400"/>
            <a:ext cx="4705350" cy="4953000"/>
          </a:xfrm>
        </p:spPr>
        <p:txBody>
          <a:bodyPr/>
          <a:lstStyle/>
          <a:p>
            <a:r>
              <a:rPr lang="en-US" sz="2000" dirty="0" smtClean="0">
                <a:latin typeface="Arial" charset="0"/>
              </a:rPr>
              <a:t>Building </a:t>
            </a:r>
            <a:r>
              <a:rPr lang="en-US" sz="2000" dirty="0">
                <a:latin typeface="Arial" charset="0"/>
              </a:rPr>
              <a:t>section accounts for about 40% energy consumption in United </a:t>
            </a:r>
            <a:r>
              <a:rPr lang="en-US" sz="2000" dirty="0" smtClean="0">
                <a:latin typeface="Arial" charset="0"/>
              </a:rPr>
              <a:t>States</a:t>
            </a:r>
          </a:p>
          <a:p>
            <a:r>
              <a:rPr lang="en-US" sz="2000" dirty="0" smtClean="0"/>
              <a:t>Building </a:t>
            </a:r>
            <a:r>
              <a:rPr lang="en-US" sz="2000" dirty="0"/>
              <a:t>section is also responsible for 70% of electricity </a:t>
            </a:r>
            <a:r>
              <a:rPr lang="en-US" sz="2000" dirty="0" smtClean="0"/>
              <a:t>use</a:t>
            </a:r>
          </a:p>
          <a:p>
            <a:r>
              <a:rPr lang="en-US" sz="2000" dirty="0" smtClean="0"/>
              <a:t>About </a:t>
            </a:r>
            <a:r>
              <a:rPr lang="en-US" sz="2000" dirty="0"/>
              <a:t>50% of the energy consumed in buildings are directly related to space heating, cooling and </a:t>
            </a:r>
            <a:r>
              <a:rPr lang="en-US" sz="2000" dirty="0" smtClean="0"/>
              <a:t>ventilation (HVAC) [1]</a:t>
            </a:r>
            <a:endParaRPr lang="en-US" sz="2000" dirty="0"/>
          </a:p>
          <a:p>
            <a:r>
              <a:rPr lang="en-US" sz="2000" dirty="0" smtClean="0"/>
              <a:t>For energy-efficient smart building, efficient HVAC control is required. Hence, compact yet accurate building thermal modeling is required</a:t>
            </a:r>
            <a:endParaRPr lang="en-US" sz="2000" dirty="0"/>
          </a:p>
          <a:p>
            <a:endParaRPr lang="en-US" sz="1800" dirty="0">
              <a:latin typeface="Arial" charset="0"/>
            </a:endParaRPr>
          </a:p>
          <a:p>
            <a:pPr marL="0" indent="0">
              <a:buNone/>
            </a:pPr>
            <a:endParaRPr lang="en-US" sz="2600" dirty="0">
              <a:latin typeface="Arial" charset="0"/>
            </a:endParaRP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0027776"/>
              </p:ext>
            </p:extLst>
          </p:nvPr>
        </p:nvGraphicFramePr>
        <p:xfrm>
          <a:off x="4419600" y="4343400"/>
          <a:ext cx="4724400" cy="2514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1125" y="3657600"/>
            <a:ext cx="3695700" cy="22944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7772400" cy="868363"/>
          </a:xfrm>
        </p:spPr>
        <p:txBody>
          <a:bodyPr/>
          <a:lstStyle/>
          <a:p>
            <a:r>
              <a:rPr lang="en-US" dirty="0" err="1" smtClean="0">
                <a:latin typeface="Arial" charset="0"/>
              </a:rPr>
              <a:t>EnergyPlus</a:t>
            </a:r>
            <a:r>
              <a:rPr lang="en-US" dirty="0" smtClean="0">
                <a:latin typeface="Arial" charset="0"/>
              </a:rPr>
              <a:t> Software</a:t>
            </a:r>
            <a:endParaRPr lang="en-US" dirty="0">
              <a:latin typeface="Arial" charset="0"/>
            </a:endParaRP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228600" y="1295400"/>
            <a:ext cx="8686800" cy="4953000"/>
          </a:xfrm>
        </p:spPr>
        <p:txBody>
          <a:bodyPr/>
          <a:lstStyle/>
          <a:p>
            <a:r>
              <a:rPr lang="en-US" sz="2800" dirty="0" smtClean="0"/>
              <a:t>A fully </a:t>
            </a:r>
            <a:r>
              <a:rPr lang="en-US" sz="2800" dirty="0"/>
              <a:t>integrated building, envelope, HVAC, water, and renewables simulation </a:t>
            </a:r>
            <a:r>
              <a:rPr lang="en-US" sz="2800" dirty="0" smtClean="0"/>
              <a:t>program</a:t>
            </a:r>
          </a:p>
          <a:p>
            <a:r>
              <a:rPr lang="en-US" sz="2800" dirty="0"/>
              <a:t>O</a:t>
            </a:r>
            <a:r>
              <a:rPr lang="en-US" sz="2800" dirty="0" smtClean="0"/>
              <a:t>riginally </a:t>
            </a:r>
            <a:r>
              <a:rPr lang="en-US" sz="2800" dirty="0"/>
              <a:t>based on BLAST and DOE-</a:t>
            </a:r>
            <a:r>
              <a:rPr lang="en-US" sz="2800" dirty="0" smtClean="0"/>
              <a:t>2.1E</a:t>
            </a:r>
          </a:p>
          <a:p>
            <a:r>
              <a:rPr lang="en-US" sz="2800" dirty="0" smtClean="0"/>
              <a:t>Has rich GUI-based tools/plugins as front-end such as Google </a:t>
            </a:r>
            <a:r>
              <a:rPr lang="en-US" sz="2800" dirty="0" err="1" smtClean="0"/>
              <a:t>SketchUp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Calculations are based on first-principle based numerical methods</a:t>
            </a:r>
          </a:p>
          <a:p>
            <a:pPr lvl="1"/>
            <a:r>
              <a:rPr lang="en-US" sz="2400" dirty="0" smtClean="0"/>
              <a:t>High computational costs</a:t>
            </a:r>
          </a:p>
          <a:p>
            <a:pPr lvl="1"/>
            <a:r>
              <a:rPr lang="en-US" sz="2400" dirty="0" smtClean="0"/>
              <a:t>Not suitable for control-based </a:t>
            </a:r>
            <a:r>
              <a:rPr lang="en-US" sz="2400" dirty="0" err="1" smtClean="0"/>
              <a:t>analysys</a:t>
            </a:r>
            <a:endParaRPr lang="en-US" sz="2400" dirty="0" smtClean="0"/>
          </a:p>
          <a:p>
            <a:r>
              <a:rPr lang="en-US" sz="2800" dirty="0" smtClean="0"/>
              <a:t>Needs detailed </a:t>
            </a:r>
            <a:r>
              <a:rPr lang="en-US" sz="2800" dirty="0"/>
              <a:t>structures or equations of the thermal systems 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600" dirty="0">
              <a:latin typeface="Arial" charset="0"/>
            </a:endParaRPr>
          </a:p>
          <a:p>
            <a:pPr marL="0" indent="0">
              <a:buNone/>
            </a:pPr>
            <a:endParaRPr lang="en-US" sz="2600" dirty="0">
              <a:latin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152400"/>
            <a:ext cx="1485900" cy="1090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HVAC 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8800"/>
            <a:ext cx="7460084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13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7772400" cy="868363"/>
          </a:xfrm>
        </p:spPr>
        <p:txBody>
          <a:bodyPr/>
          <a:lstStyle/>
          <a:p>
            <a:r>
              <a:rPr lang="en-US" sz="3200" dirty="0" smtClean="0">
                <a:latin typeface="Arial" charset="0"/>
              </a:rPr>
              <a:t>Some building cases from </a:t>
            </a:r>
            <a:r>
              <a:rPr lang="en-US" sz="3200" dirty="0" err="1" smtClean="0">
                <a:latin typeface="Arial" charset="0"/>
              </a:rPr>
              <a:t>EnergyPlus</a:t>
            </a:r>
            <a:endParaRPr lang="en-US" sz="3200" dirty="0">
              <a:latin typeface="Arial" charset="0"/>
            </a:endParaRP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228600" y="1295400"/>
            <a:ext cx="8686800" cy="4953000"/>
          </a:xfrm>
        </p:spPr>
        <p:txBody>
          <a:bodyPr/>
          <a:lstStyle/>
          <a:p>
            <a:r>
              <a:rPr lang="en-US" sz="2600" dirty="0">
                <a:latin typeface="Arial" charset="0"/>
              </a:rPr>
              <a:t>2-zone data </a:t>
            </a:r>
            <a:r>
              <a:rPr lang="en-US" sz="2600" dirty="0" smtClean="0">
                <a:latin typeface="Arial" charset="0"/>
              </a:rPr>
              <a:t>center</a:t>
            </a:r>
          </a:p>
          <a:p>
            <a:r>
              <a:rPr lang="en-US" sz="2600" dirty="0" smtClean="0">
                <a:latin typeface="Arial" charset="0"/>
              </a:rPr>
              <a:t>5-zone office building</a:t>
            </a:r>
          </a:p>
          <a:p>
            <a:r>
              <a:rPr lang="en-US" sz="2600" dirty="0" smtClean="0">
                <a:latin typeface="Arial" charset="0"/>
              </a:rPr>
              <a:t>6-zone office building</a:t>
            </a:r>
            <a:endParaRPr lang="en-US" sz="2600" dirty="0">
              <a:latin typeface="Arial" charset="0"/>
            </a:endParaRPr>
          </a:p>
          <a:p>
            <a:endParaRPr lang="en-US" sz="2600" dirty="0">
              <a:latin typeface="Arial" charset="0"/>
            </a:endParaRPr>
          </a:p>
          <a:p>
            <a:pPr marL="0" indent="0">
              <a:buNone/>
            </a:pPr>
            <a:endParaRPr lang="en-US" sz="2600" dirty="0">
              <a:latin typeface="Arial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04800" y="4998963"/>
            <a:ext cx="8128000" cy="1706637"/>
            <a:chOff x="457200" y="4876800"/>
            <a:chExt cx="8128000" cy="170663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29200" y="4876800"/>
              <a:ext cx="3556000" cy="1706637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200" y="4876800"/>
              <a:ext cx="4229506" cy="1690599"/>
            </a:xfrm>
            <a:prstGeom prst="rect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609600" y="3394148"/>
            <a:ext cx="8153400" cy="1558852"/>
            <a:chOff x="457200" y="3241748"/>
            <a:chExt cx="8153400" cy="155885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7200" y="3255657"/>
              <a:ext cx="4724400" cy="153532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10200" y="3241748"/>
              <a:ext cx="3200400" cy="1558852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4800" y="1361472"/>
            <a:ext cx="4876800" cy="199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86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EnergyPlus</a:t>
            </a:r>
            <a:r>
              <a:rPr lang="en-US" dirty="0" smtClean="0"/>
              <a:t>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INPUTS</a:t>
            </a:r>
            <a:r>
              <a:rPr lang="en-US" dirty="0" smtClean="0"/>
              <a:t>: Ambient temperature, people factors, equipment factors, HVAC inputs, etc.</a:t>
            </a:r>
          </a:p>
          <a:p>
            <a:r>
              <a:rPr lang="en-US" dirty="0" smtClean="0">
                <a:solidFill>
                  <a:srgbClr val="008000"/>
                </a:solidFill>
              </a:rPr>
              <a:t>OUTPUTS</a:t>
            </a:r>
            <a:r>
              <a:rPr lang="en-US" dirty="0" smtClean="0"/>
              <a:t>: Temperatures of the interested spaces/rooms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895600"/>
            <a:ext cx="5410200" cy="37892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29000" y="2895600"/>
            <a:ext cx="457200" cy="2895600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505200" y="5867400"/>
            <a:ext cx="457200" cy="609600"/>
          </a:xfrm>
          <a:prstGeom prst="rect">
            <a:avLst/>
          </a:prstGeom>
          <a:noFill/>
          <a:ln w="4127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Callout 1 7"/>
          <p:cNvSpPr/>
          <p:nvPr/>
        </p:nvSpPr>
        <p:spPr>
          <a:xfrm>
            <a:off x="304800" y="3465171"/>
            <a:ext cx="2667000" cy="304800"/>
          </a:xfrm>
          <a:prstGeom prst="borderCallout1">
            <a:avLst>
              <a:gd name="adj1" fmla="val 49130"/>
              <a:gd name="adj2" fmla="val 101034"/>
              <a:gd name="adj3" fmla="val -101245"/>
              <a:gd name="adj4" fmla="val 122484"/>
            </a:avLst>
          </a:prstGeom>
          <a:ln>
            <a:tailEnd type="stealth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Ambient Temperature</a:t>
            </a:r>
            <a:endParaRPr lang="en-US" dirty="0"/>
          </a:p>
        </p:txBody>
      </p:sp>
      <p:sp>
        <p:nvSpPr>
          <p:cNvPr id="13" name="Line Callout 1 12"/>
          <p:cNvSpPr/>
          <p:nvPr/>
        </p:nvSpPr>
        <p:spPr>
          <a:xfrm>
            <a:off x="304800" y="3842314"/>
            <a:ext cx="2667000" cy="443454"/>
          </a:xfrm>
          <a:prstGeom prst="borderCallout1">
            <a:avLst>
              <a:gd name="adj1" fmla="val 49130"/>
              <a:gd name="adj2" fmla="val 101034"/>
              <a:gd name="adj3" fmla="val -43822"/>
              <a:gd name="adj4" fmla="val 122918"/>
            </a:avLst>
          </a:prstGeom>
          <a:ln>
            <a:tailEnd type="stealth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Light Heating Rate</a:t>
            </a:r>
            <a:endParaRPr lang="en-US" dirty="0"/>
          </a:p>
        </p:txBody>
      </p:sp>
      <p:sp>
        <p:nvSpPr>
          <p:cNvPr id="14" name="Line Callout 1 13"/>
          <p:cNvSpPr/>
          <p:nvPr/>
        </p:nvSpPr>
        <p:spPr>
          <a:xfrm>
            <a:off x="304800" y="4367514"/>
            <a:ext cx="2667000" cy="515797"/>
          </a:xfrm>
          <a:prstGeom prst="borderCallout1">
            <a:avLst>
              <a:gd name="adj1" fmla="val 49130"/>
              <a:gd name="adj2" fmla="val 101034"/>
              <a:gd name="adj3" fmla="val -40656"/>
              <a:gd name="adj4" fmla="val 121182"/>
            </a:avLst>
          </a:prstGeom>
          <a:ln>
            <a:tailEnd type="stealth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Electrical Equipment Heating Rate</a:t>
            </a:r>
            <a:endParaRPr lang="en-US" dirty="0"/>
          </a:p>
        </p:txBody>
      </p:sp>
      <p:sp>
        <p:nvSpPr>
          <p:cNvPr id="15" name="Line Callout 1 14"/>
          <p:cNvSpPr/>
          <p:nvPr/>
        </p:nvSpPr>
        <p:spPr>
          <a:xfrm>
            <a:off x="304800" y="4965057"/>
            <a:ext cx="2667000" cy="304800"/>
          </a:xfrm>
          <a:prstGeom prst="borderCallout1">
            <a:avLst>
              <a:gd name="adj1" fmla="val 49130"/>
              <a:gd name="adj2" fmla="val 101034"/>
              <a:gd name="adj3" fmla="val -101245"/>
              <a:gd name="adj4" fmla="val 122484"/>
            </a:avLst>
          </a:prstGeom>
          <a:ln>
            <a:tailEnd type="stealth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Ambient Temperature</a:t>
            </a:r>
            <a:endParaRPr lang="en-US" dirty="0"/>
          </a:p>
        </p:txBody>
      </p:sp>
      <p:sp>
        <p:nvSpPr>
          <p:cNvPr id="16" name="Line Callout 1 15"/>
          <p:cNvSpPr/>
          <p:nvPr/>
        </p:nvSpPr>
        <p:spPr>
          <a:xfrm>
            <a:off x="304800" y="5351602"/>
            <a:ext cx="2667000" cy="515797"/>
          </a:xfrm>
          <a:prstGeom prst="borderCallout1">
            <a:avLst>
              <a:gd name="adj1" fmla="val 49130"/>
              <a:gd name="adj2" fmla="val 101034"/>
              <a:gd name="adj3" fmla="val -31680"/>
              <a:gd name="adj4" fmla="val 123352"/>
            </a:avLst>
          </a:prstGeom>
          <a:ln>
            <a:tailEnd type="stealth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Air System Cooling Rate (Zones)</a:t>
            </a:r>
            <a:endParaRPr lang="en-US" dirty="0"/>
          </a:p>
        </p:txBody>
      </p:sp>
      <p:sp>
        <p:nvSpPr>
          <p:cNvPr id="17" name="Line Callout 1 16"/>
          <p:cNvSpPr/>
          <p:nvPr/>
        </p:nvSpPr>
        <p:spPr>
          <a:xfrm>
            <a:off x="304800" y="5939742"/>
            <a:ext cx="2667000" cy="613458"/>
          </a:xfrm>
          <a:prstGeom prst="borderCallout1">
            <a:avLst>
              <a:gd name="adj1" fmla="val 49130"/>
              <a:gd name="adj2" fmla="val 101034"/>
              <a:gd name="adj3" fmla="val -57849"/>
              <a:gd name="adj4" fmla="val 123352"/>
            </a:avLst>
          </a:prstGeom>
          <a:ln>
            <a:tailEnd type="stealth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Air System Cooling Rate </a:t>
            </a:r>
            <a:r>
              <a:rPr lang="en-US" dirty="0" smtClean="0"/>
              <a:t>(Plenum)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441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Non-linear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Advanced control method is needed in order to minimize HVAC energy cost and meet the temperature goal</a:t>
            </a:r>
          </a:p>
          <a:p>
            <a:pPr lvl="1"/>
            <a:r>
              <a:rPr lang="en-US" dirty="0" smtClean="0"/>
              <a:t>EKF: Extended </a:t>
            </a:r>
            <a:r>
              <a:rPr lang="en-US" dirty="0" err="1" smtClean="0"/>
              <a:t>Kalman</a:t>
            </a:r>
            <a:r>
              <a:rPr lang="en-US" dirty="0" smtClean="0"/>
              <a:t> Filter [2]</a:t>
            </a:r>
          </a:p>
          <a:p>
            <a:pPr lvl="1"/>
            <a:r>
              <a:rPr lang="en-US" dirty="0" smtClean="0"/>
              <a:t>Computational cost is sensitive to number of state variables</a:t>
            </a:r>
          </a:p>
          <a:p>
            <a:r>
              <a:rPr lang="en-US" dirty="0" smtClean="0"/>
              <a:t>We need a compact thermal model to describe the smart building system, with acceptable modeling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539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7772400" cy="868363"/>
          </a:xfrm>
        </p:spPr>
        <p:txBody>
          <a:bodyPr/>
          <a:lstStyle/>
          <a:p>
            <a:r>
              <a:rPr lang="en-US" dirty="0" smtClean="0">
                <a:latin typeface="Arial" charset="0"/>
              </a:rPr>
              <a:t>NLSS architecture</a:t>
            </a:r>
            <a:endParaRPr lang="en-US" dirty="0">
              <a:latin typeface="Arial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NLSS: Non-linear State Space neural network [3]</a:t>
            </a:r>
          </a:p>
          <a:p>
            <a:pPr lvl="1"/>
            <a:r>
              <a:rPr lang="en-US" dirty="0" smtClean="0"/>
              <a:t>Closer to non-linear state space representation</a:t>
            </a:r>
          </a:p>
          <a:p>
            <a:pPr lvl="1"/>
            <a:r>
              <a:rPr lang="en-US" dirty="0" smtClean="0"/>
              <a:t>Slightly higher variance in experiment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935936"/>
            <a:ext cx="5943600" cy="37526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724400"/>
            <a:ext cx="2579076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6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Network</Template>
  <TotalTime>19089</TotalTime>
  <Words>1200</Words>
  <Application>Microsoft Macintosh PowerPoint</Application>
  <PresentationFormat>On-screen Show (4:3)</PresentationFormat>
  <Paragraphs>141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 Unicode MS</vt:lpstr>
      <vt:lpstr>FangSong</vt:lpstr>
      <vt:lpstr>ＭＳ Ｐゴシック</vt:lpstr>
      <vt:lpstr>Wingdings</vt:lpstr>
      <vt:lpstr>Arial</vt:lpstr>
      <vt:lpstr>Network</vt:lpstr>
      <vt:lpstr>Learning Based Compact Thermal Modeling for Energy-Efficient Smart Building Management </vt:lpstr>
      <vt:lpstr>Outline</vt:lpstr>
      <vt:lpstr>Motivation</vt:lpstr>
      <vt:lpstr>EnergyPlus Software</vt:lpstr>
      <vt:lpstr>HVAC System</vt:lpstr>
      <vt:lpstr>Some building cases from EnergyPlus</vt:lpstr>
      <vt:lpstr>EnergyPlus Simulation</vt:lpstr>
      <vt:lpstr>Non-linear control</vt:lpstr>
      <vt:lpstr>NLSS architecture</vt:lpstr>
      <vt:lpstr>ELNN architecture</vt:lpstr>
      <vt:lpstr>RNN for thermal model of building</vt:lpstr>
      <vt:lpstr>Network configurations</vt:lpstr>
      <vt:lpstr>Error calculation</vt:lpstr>
      <vt:lpstr>6-fold cross validation</vt:lpstr>
      <vt:lpstr>2-zone (all factors) modeling result</vt:lpstr>
      <vt:lpstr>2-zone (HVAC) modeling result</vt:lpstr>
      <vt:lpstr>5-zone (all factors) modeling result</vt:lpstr>
      <vt:lpstr>5-zone (HVAC) modeling result</vt:lpstr>
      <vt:lpstr>6-zone modeling result</vt:lpstr>
      <vt:lpstr>Summary</vt:lpstr>
      <vt:lpstr>Thank you!</vt:lpstr>
    </vt:vector>
  </TitlesOfParts>
  <Company>ucr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Behavioral thermal modeling for quad-core microprocessors</dc:title>
  <dc:creator>Sheldon Tan</dc:creator>
  <cp:lastModifiedBy>Sheldon Tan</cp:lastModifiedBy>
  <cp:revision>175</cp:revision>
  <dcterms:created xsi:type="dcterms:W3CDTF">2007-04-20T17:45:10Z</dcterms:created>
  <dcterms:modified xsi:type="dcterms:W3CDTF">2015-08-02T23:03:29Z</dcterms:modified>
</cp:coreProperties>
</file>